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Poppins" panose="00000500000000000000" pitchFamily="2" charset="0"/>
      <p:regular r:id="rId9"/>
    </p:embeddedFont>
    <p:embeddedFont>
      <p:font typeface="Poppins Bold" panose="00000800000000000000" charset="0"/>
      <p:regular r:id="rId10"/>
    </p:embeddedFont>
    <p:embeddedFont>
      <p:font typeface="Poppins Italics" panose="020B0604020202020204" charset="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3" d="100"/>
          <a:sy n="103" d="100"/>
        </p:scale>
        <p:origin x="534"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7028392" y="2452885"/>
            <a:ext cx="4307415" cy="4350924"/>
          </a:xfrm>
          <a:custGeom>
            <a:avLst/>
            <a:gdLst/>
            <a:ahLst/>
            <a:cxnLst/>
            <a:rect l="l" t="t" r="r" b="b"/>
            <a:pathLst>
              <a:path w="4307415" h="4350924">
                <a:moveTo>
                  <a:pt x="0" y="0"/>
                </a:moveTo>
                <a:lnTo>
                  <a:pt x="4307416" y="0"/>
                </a:lnTo>
                <a:lnTo>
                  <a:pt x="4307416" y="4350925"/>
                </a:lnTo>
                <a:lnTo>
                  <a:pt x="0" y="4350925"/>
                </a:lnTo>
                <a:lnTo>
                  <a:pt x="0" y="0"/>
                </a:lnTo>
                <a:close/>
              </a:path>
            </a:pathLst>
          </a:custGeom>
          <a:blipFill>
            <a:blip r:embed="rId3"/>
            <a:stretch>
              <a:fillRect/>
            </a:stretch>
          </a:blipFill>
        </p:spPr>
        <p:txBody>
          <a:bodyPr/>
          <a:lstStyle/>
          <a:p>
            <a:endParaRPr lang="en-US"/>
          </a:p>
        </p:txBody>
      </p:sp>
      <p:sp>
        <p:nvSpPr>
          <p:cNvPr id="4" name="AutoShape 4"/>
          <p:cNvSpPr/>
          <p:nvPr/>
        </p:nvSpPr>
        <p:spPr>
          <a:xfrm flipH="1">
            <a:off x="8052380" y="7969035"/>
            <a:ext cx="2259440" cy="0"/>
          </a:xfrm>
          <a:prstGeom prst="line">
            <a:avLst/>
          </a:prstGeom>
          <a:ln w="152400" cap="rnd">
            <a:gradFill>
              <a:gsLst>
                <a:gs pos="0">
                  <a:srgbClr val="004AAD">
                    <a:alpha val="100000"/>
                  </a:srgbClr>
                </a:gs>
                <a:gs pos="100000">
                  <a:srgbClr val="CB6CE6">
                    <a:alpha val="100000"/>
                  </a:srgbClr>
                </a:gs>
              </a:gsLst>
              <a:lin ang="0"/>
            </a:gradFill>
            <a:prstDash val="solid"/>
            <a:headEnd type="none" w="sm" len="sm"/>
            <a:tailEnd type="none" w="sm" len="sm"/>
          </a:ln>
        </p:spPr>
        <p:txBody>
          <a:bodyPr/>
          <a:lstStyle/>
          <a:p>
            <a:endParaRPr lang="en-US"/>
          </a:p>
        </p:txBody>
      </p:sp>
      <p:sp>
        <p:nvSpPr>
          <p:cNvPr id="5" name="Freeform 5"/>
          <p:cNvSpPr/>
          <p:nvPr/>
        </p:nvSpPr>
        <p:spPr>
          <a:xfrm>
            <a:off x="43420" y="8227900"/>
            <a:ext cx="2462301" cy="2059100"/>
          </a:xfrm>
          <a:custGeom>
            <a:avLst/>
            <a:gdLst/>
            <a:ahLst/>
            <a:cxnLst/>
            <a:rect l="l" t="t" r="r" b="b"/>
            <a:pathLst>
              <a:path w="2462301" h="2059100">
                <a:moveTo>
                  <a:pt x="0" y="0"/>
                </a:moveTo>
                <a:lnTo>
                  <a:pt x="2462301" y="0"/>
                </a:lnTo>
                <a:lnTo>
                  <a:pt x="2462301" y="2059100"/>
                </a:lnTo>
                <a:lnTo>
                  <a:pt x="0" y="2059100"/>
                </a:lnTo>
                <a:lnTo>
                  <a:pt x="0" y="0"/>
                </a:lnTo>
                <a:close/>
              </a:path>
            </a:pathLst>
          </a:custGeom>
          <a:blipFill>
            <a:blip r:embed="rId4"/>
            <a:stretch>
              <a:fillRect/>
            </a:stretch>
          </a:blipFill>
        </p:spPr>
        <p:txBody>
          <a:bodyPr/>
          <a:lstStyle/>
          <a:p>
            <a:endParaRPr lang="en-US"/>
          </a:p>
        </p:txBody>
      </p:sp>
      <p:sp>
        <p:nvSpPr>
          <p:cNvPr id="6" name="Freeform 6"/>
          <p:cNvSpPr/>
          <p:nvPr/>
        </p:nvSpPr>
        <p:spPr>
          <a:xfrm>
            <a:off x="16608775" y="8045235"/>
            <a:ext cx="1679225" cy="2241765"/>
          </a:xfrm>
          <a:custGeom>
            <a:avLst/>
            <a:gdLst/>
            <a:ahLst/>
            <a:cxnLst/>
            <a:rect l="l" t="t" r="r" b="b"/>
            <a:pathLst>
              <a:path w="1679225" h="2241765">
                <a:moveTo>
                  <a:pt x="0" y="0"/>
                </a:moveTo>
                <a:lnTo>
                  <a:pt x="1679225" y="0"/>
                </a:lnTo>
                <a:lnTo>
                  <a:pt x="1679225" y="2241765"/>
                </a:lnTo>
                <a:lnTo>
                  <a:pt x="0" y="2241765"/>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2784570" y="2436393"/>
            <a:ext cx="12795061" cy="4296409"/>
          </a:xfrm>
          <a:prstGeom prst="rect">
            <a:avLst/>
          </a:prstGeom>
        </p:spPr>
        <p:txBody>
          <a:bodyPr lIns="0" tIns="0" rIns="0" bIns="0" rtlCol="0" anchor="t">
            <a:spAutoFit/>
          </a:bodyPr>
          <a:lstStyle/>
          <a:p>
            <a:pPr algn="ctr">
              <a:lnSpc>
                <a:spcPts val="8244"/>
              </a:lnSpc>
            </a:pPr>
            <a:r>
              <a:rPr lang="en-US" sz="8499">
                <a:solidFill>
                  <a:srgbClr val="FFFFFF"/>
                </a:solidFill>
                <a:latin typeface="Poppins Bold"/>
              </a:rPr>
              <a:t>THE SCIENCE OF STORYTELLING: SCIENCE WRITING WITH THE AZ DAILY SUN</a:t>
            </a:r>
          </a:p>
        </p:txBody>
      </p:sp>
      <p:sp>
        <p:nvSpPr>
          <p:cNvPr id="8" name="TextBox 8"/>
          <p:cNvSpPr txBox="1"/>
          <p:nvPr/>
        </p:nvSpPr>
        <p:spPr>
          <a:xfrm>
            <a:off x="3746012" y="6737135"/>
            <a:ext cx="10872175" cy="879475"/>
          </a:xfrm>
          <a:prstGeom prst="rect">
            <a:avLst/>
          </a:prstGeom>
        </p:spPr>
        <p:txBody>
          <a:bodyPr lIns="0" tIns="0" rIns="0" bIns="0" rtlCol="0" anchor="t">
            <a:spAutoFit/>
          </a:bodyPr>
          <a:lstStyle/>
          <a:p>
            <a:pPr algn="ctr">
              <a:lnSpc>
                <a:spcPts val="3499"/>
              </a:lnSpc>
            </a:pPr>
            <a:r>
              <a:rPr lang="en-US" sz="2499" spc="189">
                <a:solidFill>
                  <a:srgbClr val="FFFFFF"/>
                </a:solidFill>
                <a:latin typeface="Poppins"/>
              </a:rPr>
              <a:t>Madison Easton</a:t>
            </a:r>
          </a:p>
          <a:p>
            <a:pPr algn="ctr">
              <a:lnSpc>
                <a:spcPts val="3499"/>
              </a:lnSpc>
              <a:spcBef>
                <a:spcPct val="0"/>
              </a:spcBef>
            </a:pPr>
            <a:r>
              <a:rPr lang="en-US" sz="2499" spc="189">
                <a:solidFill>
                  <a:srgbClr val="FFFFFF"/>
                </a:solidFill>
                <a:latin typeface="Poppins"/>
              </a:rPr>
              <a:t>Mentor Chris Etling</a:t>
            </a:r>
          </a:p>
        </p:txBody>
      </p:sp>
      <p:sp>
        <p:nvSpPr>
          <p:cNvPr id="9" name="TextBox 9"/>
          <p:cNvSpPr txBox="1"/>
          <p:nvPr/>
        </p:nvSpPr>
        <p:spPr>
          <a:xfrm>
            <a:off x="5408256" y="811213"/>
            <a:ext cx="7471489" cy="368300"/>
          </a:xfrm>
          <a:prstGeom prst="rect">
            <a:avLst/>
          </a:prstGeom>
        </p:spPr>
        <p:txBody>
          <a:bodyPr lIns="0" tIns="0" rIns="0" bIns="0" rtlCol="0" anchor="t">
            <a:spAutoFit/>
          </a:bodyPr>
          <a:lstStyle/>
          <a:p>
            <a:pPr>
              <a:lnSpc>
                <a:spcPts val="2800"/>
              </a:lnSpc>
              <a:spcBef>
                <a:spcPct val="0"/>
              </a:spcBef>
            </a:pPr>
            <a:r>
              <a:rPr lang="en-US" sz="2000">
                <a:solidFill>
                  <a:srgbClr val="FFFFFF"/>
                </a:solidFill>
                <a:latin typeface="Poppins Bold"/>
              </a:rPr>
              <a:t>IN COLLABORATION WITH THE AZ NAU/NASA SPACE GRANT</a:t>
            </a:r>
          </a:p>
        </p:txBody>
      </p:sp>
      <p:sp>
        <p:nvSpPr>
          <p:cNvPr id="10" name="AutoShape 10"/>
          <p:cNvSpPr/>
          <p:nvPr/>
        </p:nvSpPr>
        <p:spPr>
          <a:xfrm flipH="1">
            <a:off x="8052380" y="2217318"/>
            <a:ext cx="2259440" cy="0"/>
          </a:xfrm>
          <a:prstGeom prst="line">
            <a:avLst/>
          </a:prstGeom>
          <a:ln w="152400" cap="rnd">
            <a:gradFill>
              <a:gsLst>
                <a:gs pos="0">
                  <a:srgbClr val="004AAD">
                    <a:alpha val="100000"/>
                  </a:srgbClr>
                </a:gs>
                <a:gs pos="100000">
                  <a:srgbClr val="CB6CE6">
                    <a:alpha val="100000"/>
                  </a:srgbClr>
                </a:gs>
              </a:gsLst>
              <a:lin ang="0"/>
            </a:gradFill>
            <a:prstDash val="solid"/>
            <a:headEnd type="none" w="sm" len="sm"/>
            <a:tailEnd type="none" w="sm" len="sm"/>
          </a:ln>
        </p:spPr>
        <p:txBody>
          <a:bodyPr/>
          <a:lstStyle/>
          <a:p>
            <a:endParaRPr lang="en-US"/>
          </a:p>
        </p:txBody>
      </p:sp>
      <p:sp>
        <p:nvSpPr>
          <p:cNvPr id="11" name="TextBox 11"/>
          <p:cNvSpPr txBox="1"/>
          <p:nvPr/>
        </p:nvSpPr>
        <p:spPr>
          <a:xfrm>
            <a:off x="5446356" y="9675700"/>
            <a:ext cx="7471489" cy="368300"/>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Poppins"/>
              </a:rPr>
              <a:t>2023-2024 COHORT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2090071" y="732569"/>
            <a:ext cx="597756" cy="59775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28"/>
                </a:lnSpc>
              </a:pPr>
              <a:endParaRPr/>
            </a:p>
          </p:txBody>
        </p:sp>
      </p:grpSp>
      <p:sp>
        <p:nvSpPr>
          <p:cNvPr id="6" name="Freeform 6"/>
          <p:cNvSpPr/>
          <p:nvPr/>
        </p:nvSpPr>
        <p:spPr>
          <a:xfrm>
            <a:off x="2057556" y="2482184"/>
            <a:ext cx="5256100" cy="5322633"/>
          </a:xfrm>
          <a:custGeom>
            <a:avLst/>
            <a:gdLst/>
            <a:ahLst/>
            <a:cxnLst/>
            <a:rect l="l" t="t" r="r" b="b"/>
            <a:pathLst>
              <a:path w="5256100" h="5322633">
                <a:moveTo>
                  <a:pt x="0" y="0"/>
                </a:moveTo>
                <a:lnTo>
                  <a:pt x="5256100" y="0"/>
                </a:lnTo>
                <a:lnTo>
                  <a:pt x="5256100" y="5322632"/>
                </a:lnTo>
                <a:lnTo>
                  <a:pt x="0" y="5322632"/>
                </a:lnTo>
                <a:lnTo>
                  <a:pt x="0" y="0"/>
                </a:lnTo>
                <a:close/>
              </a:path>
            </a:pathLst>
          </a:custGeom>
          <a:blipFill>
            <a:blip r:embed="rId3"/>
            <a:stretch>
              <a:fillRect/>
            </a:stretch>
          </a:blipFill>
        </p:spPr>
        <p:txBody>
          <a:bodyPr/>
          <a:lstStyle/>
          <a:p>
            <a:endParaRPr lang="en-US"/>
          </a:p>
        </p:txBody>
      </p:sp>
      <p:sp>
        <p:nvSpPr>
          <p:cNvPr id="7" name="Freeform 7"/>
          <p:cNvSpPr/>
          <p:nvPr/>
        </p:nvSpPr>
        <p:spPr>
          <a:xfrm>
            <a:off x="3010429" y="2381480"/>
            <a:ext cx="3397284" cy="5524039"/>
          </a:xfrm>
          <a:custGeom>
            <a:avLst/>
            <a:gdLst/>
            <a:ahLst/>
            <a:cxnLst/>
            <a:rect l="l" t="t" r="r" b="b"/>
            <a:pathLst>
              <a:path w="3397284" h="5524039">
                <a:moveTo>
                  <a:pt x="0" y="0"/>
                </a:moveTo>
                <a:lnTo>
                  <a:pt x="3397284" y="0"/>
                </a:lnTo>
                <a:lnTo>
                  <a:pt x="3397284" y="5524040"/>
                </a:lnTo>
                <a:lnTo>
                  <a:pt x="0" y="5524040"/>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14058330" y="1532470"/>
            <a:ext cx="1899427" cy="189942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328"/>
                </a:lnSpc>
              </a:pPr>
              <a:endParaRPr/>
            </a:p>
          </p:txBody>
        </p:sp>
      </p:grpSp>
      <p:sp>
        <p:nvSpPr>
          <p:cNvPr id="11" name="TextBox 11"/>
          <p:cNvSpPr txBox="1"/>
          <p:nvPr/>
        </p:nvSpPr>
        <p:spPr>
          <a:xfrm>
            <a:off x="9464139" y="1380070"/>
            <a:ext cx="7239363" cy="1001411"/>
          </a:xfrm>
          <a:prstGeom prst="rect">
            <a:avLst/>
          </a:prstGeom>
        </p:spPr>
        <p:txBody>
          <a:bodyPr lIns="0" tIns="0" rIns="0" bIns="0" rtlCol="0" anchor="t">
            <a:spAutoFit/>
          </a:bodyPr>
          <a:lstStyle/>
          <a:p>
            <a:pPr>
              <a:lnSpc>
                <a:spcPts val="7263"/>
              </a:lnSpc>
            </a:pPr>
            <a:r>
              <a:rPr lang="en-US" sz="6543">
                <a:solidFill>
                  <a:srgbClr val="FFFFFF"/>
                </a:solidFill>
                <a:latin typeface="Poppins Bold"/>
              </a:rPr>
              <a:t>OBJECTIVES</a:t>
            </a:r>
          </a:p>
        </p:txBody>
      </p:sp>
      <p:sp>
        <p:nvSpPr>
          <p:cNvPr id="12" name="TextBox 12"/>
          <p:cNvSpPr txBox="1"/>
          <p:nvPr/>
        </p:nvSpPr>
        <p:spPr>
          <a:xfrm>
            <a:off x="7852584" y="2495272"/>
            <a:ext cx="8907274" cy="5851525"/>
          </a:xfrm>
          <a:prstGeom prst="rect">
            <a:avLst/>
          </a:prstGeom>
        </p:spPr>
        <p:txBody>
          <a:bodyPr lIns="0" tIns="0" rIns="0" bIns="0" rtlCol="0" anchor="t">
            <a:spAutoFit/>
          </a:bodyPr>
          <a:lstStyle/>
          <a:p>
            <a:pPr marL="539749" lvl="1" indent="-269875">
              <a:lnSpc>
                <a:spcPts val="4249"/>
              </a:lnSpc>
              <a:buFont typeface="Arial"/>
              <a:buChar char="•"/>
            </a:pPr>
            <a:r>
              <a:rPr lang="en-US" sz="2499">
                <a:solidFill>
                  <a:srgbClr val="FFFFFF"/>
                </a:solidFill>
                <a:latin typeface="Poppins"/>
              </a:rPr>
              <a:t>Practice a wide range of science journalism including event coverage, feature pieces, and research briefs</a:t>
            </a:r>
          </a:p>
          <a:p>
            <a:pPr marL="539749" lvl="1" indent="-269875">
              <a:lnSpc>
                <a:spcPts val="4249"/>
              </a:lnSpc>
              <a:buFont typeface="Arial"/>
              <a:buChar char="•"/>
            </a:pPr>
            <a:r>
              <a:rPr lang="en-US" sz="2499">
                <a:solidFill>
                  <a:srgbClr val="FFFFFF"/>
                </a:solidFill>
                <a:latin typeface="Poppins"/>
              </a:rPr>
              <a:t>Engage with the science community within Flagstaff and practice networking and interview techniques with people of a range of backgrounds</a:t>
            </a:r>
          </a:p>
          <a:p>
            <a:pPr marL="539749" lvl="1" indent="-269875">
              <a:lnSpc>
                <a:spcPts val="4249"/>
              </a:lnSpc>
              <a:buFont typeface="Arial"/>
              <a:buChar char="•"/>
            </a:pPr>
            <a:r>
              <a:rPr lang="en-US" sz="2499">
                <a:solidFill>
                  <a:srgbClr val="FFFFFF"/>
                </a:solidFill>
                <a:latin typeface="Poppins"/>
              </a:rPr>
              <a:t>Act as a translator for complex scientific information into the common tongue for reader interest and engagement</a:t>
            </a:r>
          </a:p>
          <a:p>
            <a:pPr marL="539749" lvl="1" indent="-269875">
              <a:lnSpc>
                <a:spcPts val="4249"/>
              </a:lnSpc>
              <a:buFont typeface="Arial"/>
              <a:buChar char="•"/>
            </a:pPr>
            <a:r>
              <a:rPr lang="en-US" sz="2499">
                <a:solidFill>
                  <a:srgbClr val="FFFFFF"/>
                </a:solidFill>
                <a:latin typeface="Poppins"/>
              </a:rPr>
              <a:t>Practice Photojournalism and Documentary photography</a:t>
            </a:r>
          </a:p>
        </p:txBody>
      </p:sp>
      <p:sp>
        <p:nvSpPr>
          <p:cNvPr id="13" name="AutoShape 13"/>
          <p:cNvSpPr/>
          <p:nvPr/>
        </p:nvSpPr>
        <p:spPr>
          <a:xfrm flipH="1">
            <a:off x="10960351" y="8422997"/>
            <a:ext cx="2259440" cy="0"/>
          </a:xfrm>
          <a:prstGeom prst="line">
            <a:avLst/>
          </a:prstGeom>
          <a:ln w="152400" cap="rnd">
            <a:gradFill>
              <a:gsLst>
                <a:gs pos="0">
                  <a:srgbClr val="004AAD">
                    <a:alpha val="100000"/>
                  </a:srgbClr>
                </a:gs>
                <a:gs pos="100000">
                  <a:srgbClr val="CB6CE6">
                    <a:alpha val="100000"/>
                  </a:srgbClr>
                </a:gs>
              </a:gsLst>
              <a:lin ang="0"/>
            </a:gradFill>
            <a:prstDash val="solid"/>
            <a:headEnd type="none" w="sm" len="sm"/>
            <a:tailEnd type="none" w="sm"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9773141" y="2641564"/>
            <a:ext cx="11336617" cy="11292333"/>
            <a:chOff x="0" y="0"/>
            <a:chExt cx="6502400" cy="6477000"/>
          </a:xfrm>
        </p:grpSpPr>
        <p:sp>
          <p:nvSpPr>
            <p:cNvPr id="4" name="Freeform 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9664" r="-19703"/>
              </a:stretch>
            </a:blipFill>
          </p:spPr>
          <p:txBody>
            <a:bodyPr/>
            <a:lstStyle/>
            <a:p>
              <a:endParaRPr lang="en-US"/>
            </a:p>
          </p:txBody>
        </p:sp>
        <p:sp>
          <p:nvSpPr>
            <p:cNvPr id="5" name="Freeform 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grpSp>
      <p:sp>
        <p:nvSpPr>
          <p:cNvPr id="6" name="TextBox 6"/>
          <p:cNvSpPr txBox="1"/>
          <p:nvPr/>
        </p:nvSpPr>
        <p:spPr>
          <a:xfrm>
            <a:off x="1028700" y="923246"/>
            <a:ext cx="4737340" cy="368300"/>
          </a:xfrm>
          <a:prstGeom prst="rect">
            <a:avLst/>
          </a:prstGeom>
        </p:spPr>
        <p:txBody>
          <a:bodyPr lIns="0" tIns="0" rIns="0" bIns="0" rtlCol="0" anchor="t">
            <a:spAutoFit/>
          </a:bodyPr>
          <a:lstStyle/>
          <a:p>
            <a:pPr>
              <a:lnSpc>
                <a:spcPts val="2800"/>
              </a:lnSpc>
              <a:spcBef>
                <a:spcPct val="0"/>
              </a:spcBef>
            </a:pPr>
            <a:r>
              <a:rPr lang="en-US" sz="2000">
                <a:solidFill>
                  <a:srgbClr val="FFFFFF"/>
                </a:solidFill>
                <a:latin typeface="Poppins Bold"/>
              </a:rPr>
              <a:t>PUBLICATIONS: EVENT COVERAGE</a:t>
            </a:r>
          </a:p>
        </p:txBody>
      </p:sp>
      <p:grpSp>
        <p:nvGrpSpPr>
          <p:cNvPr id="7" name="Group 7"/>
          <p:cNvGrpSpPr/>
          <p:nvPr/>
        </p:nvGrpSpPr>
        <p:grpSpPr>
          <a:xfrm>
            <a:off x="16144836" y="191020"/>
            <a:ext cx="1899427" cy="189942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328"/>
                </a:lnSpc>
              </a:pPr>
              <a:endParaRPr/>
            </a:p>
          </p:txBody>
        </p:sp>
      </p:grpSp>
      <p:sp>
        <p:nvSpPr>
          <p:cNvPr id="10" name="TextBox 10"/>
          <p:cNvSpPr txBox="1"/>
          <p:nvPr/>
        </p:nvSpPr>
        <p:spPr>
          <a:xfrm>
            <a:off x="1028700" y="1650018"/>
            <a:ext cx="11866145" cy="2566035"/>
          </a:xfrm>
          <a:prstGeom prst="rect">
            <a:avLst/>
          </a:prstGeom>
        </p:spPr>
        <p:txBody>
          <a:bodyPr lIns="0" tIns="0" rIns="0" bIns="0" rtlCol="0" anchor="t">
            <a:spAutoFit/>
          </a:bodyPr>
          <a:lstStyle/>
          <a:p>
            <a:pPr>
              <a:lnSpc>
                <a:spcPts val="4995"/>
              </a:lnSpc>
            </a:pPr>
            <a:r>
              <a:rPr lang="en-US" sz="4500">
                <a:solidFill>
                  <a:srgbClr val="FFFFFF"/>
                </a:solidFill>
                <a:latin typeface="Poppins Bold"/>
              </a:rPr>
              <a:t>Article #1: The Annual Flagstaff Festival of Science Brings Together Children of All Ages to Explore Hands-On Learning</a:t>
            </a:r>
          </a:p>
          <a:p>
            <a:pPr>
              <a:lnSpc>
                <a:spcPts val="4995"/>
              </a:lnSpc>
            </a:pPr>
            <a:endParaRPr lang="en-US" sz="4500">
              <a:solidFill>
                <a:srgbClr val="FFFFFF"/>
              </a:solidFill>
              <a:latin typeface="Poppins Bold"/>
            </a:endParaRPr>
          </a:p>
        </p:txBody>
      </p:sp>
      <p:sp>
        <p:nvSpPr>
          <p:cNvPr id="11" name="TextBox 11"/>
          <p:cNvSpPr txBox="1"/>
          <p:nvPr/>
        </p:nvSpPr>
        <p:spPr>
          <a:xfrm>
            <a:off x="1028700" y="3901799"/>
            <a:ext cx="8744441" cy="4711700"/>
          </a:xfrm>
          <a:prstGeom prst="rect">
            <a:avLst/>
          </a:prstGeom>
        </p:spPr>
        <p:txBody>
          <a:bodyPr lIns="0" tIns="0" rIns="0" bIns="0" rtlCol="0" anchor="t">
            <a:spAutoFit/>
          </a:bodyPr>
          <a:lstStyle/>
          <a:p>
            <a:pPr>
              <a:lnSpc>
                <a:spcPts val="3400"/>
              </a:lnSpc>
            </a:pPr>
            <a:r>
              <a:rPr lang="en-US" sz="2000">
                <a:solidFill>
                  <a:srgbClr val="FFFFFF"/>
                </a:solidFill>
                <a:latin typeface="Poppins"/>
              </a:rPr>
              <a:t>Angle: The Flag Festival of Science is an annual event that brings the community together with STEM and a theme around a keynote speaker. I wanted to talk about STEM education and the childhood development aspect of the festival</a:t>
            </a:r>
          </a:p>
          <a:p>
            <a:pPr>
              <a:lnSpc>
                <a:spcPts val="3400"/>
              </a:lnSpc>
            </a:pPr>
            <a:endParaRPr lang="en-US" sz="2000">
              <a:solidFill>
                <a:srgbClr val="FFFFFF"/>
              </a:solidFill>
              <a:latin typeface="Poppins"/>
            </a:endParaRPr>
          </a:p>
          <a:p>
            <a:pPr>
              <a:lnSpc>
                <a:spcPts val="3400"/>
              </a:lnSpc>
            </a:pPr>
            <a:r>
              <a:rPr lang="en-US" sz="2000">
                <a:solidFill>
                  <a:srgbClr val="FFFFFF"/>
                </a:solidFill>
                <a:latin typeface="Poppins"/>
              </a:rPr>
              <a:t>Interviewees: Dr. Alice Christie, Library Specialist Shea McCall, Dr. Chrissina Burke, Guests Olivia Sharest and her son Louis</a:t>
            </a:r>
          </a:p>
          <a:p>
            <a:pPr>
              <a:lnSpc>
                <a:spcPts val="3400"/>
              </a:lnSpc>
            </a:pPr>
            <a:endParaRPr lang="en-US" sz="2000">
              <a:solidFill>
                <a:srgbClr val="FFFFFF"/>
              </a:solidFill>
              <a:latin typeface="Poppins"/>
            </a:endParaRPr>
          </a:p>
          <a:p>
            <a:pPr>
              <a:lnSpc>
                <a:spcPts val="3400"/>
              </a:lnSpc>
            </a:pPr>
            <a:r>
              <a:rPr lang="en-US" sz="2000">
                <a:solidFill>
                  <a:srgbClr val="FFFFFF"/>
                </a:solidFill>
                <a:latin typeface="Poppins"/>
              </a:rPr>
              <a:t>Take Aways: It is funny trying to interview children. Many people in the community including parents and their children love the Flag Festival of Science</a:t>
            </a:r>
          </a:p>
        </p:txBody>
      </p:sp>
      <p:sp>
        <p:nvSpPr>
          <p:cNvPr id="12" name="AutoShape 12"/>
          <p:cNvSpPr/>
          <p:nvPr/>
        </p:nvSpPr>
        <p:spPr>
          <a:xfrm flipH="1">
            <a:off x="1028700" y="9182100"/>
            <a:ext cx="2259440" cy="0"/>
          </a:xfrm>
          <a:prstGeom prst="line">
            <a:avLst/>
          </a:prstGeom>
          <a:ln w="152400" cap="rnd">
            <a:gradFill>
              <a:gsLst>
                <a:gs pos="0">
                  <a:srgbClr val="004AAD">
                    <a:alpha val="100000"/>
                  </a:srgbClr>
                </a:gs>
                <a:gs pos="100000">
                  <a:srgbClr val="CB6CE6">
                    <a:alpha val="100000"/>
                  </a:srgbClr>
                </a:gs>
              </a:gsLst>
              <a:lin ang="0"/>
            </a:gradFill>
            <a:prstDash val="solid"/>
            <a:headEnd type="none" w="sm" len="sm"/>
            <a:tailEnd type="none" w="sm" len="sm"/>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9726876" y="2948145"/>
            <a:ext cx="11336617" cy="11292333"/>
            <a:chOff x="0" y="0"/>
            <a:chExt cx="6502400" cy="6477000"/>
          </a:xfrm>
        </p:grpSpPr>
        <p:sp>
          <p:nvSpPr>
            <p:cNvPr id="4" name="Freeform 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4665" r="-24665"/>
              </a:stretch>
            </a:blipFill>
          </p:spPr>
          <p:txBody>
            <a:bodyPr/>
            <a:lstStyle/>
            <a:p>
              <a:endParaRPr lang="en-US"/>
            </a:p>
          </p:txBody>
        </p:sp>
        <p:sp>
          <p:nvSpPr>
            <p:cNvPr id="5" name="Freeform 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grpSp>
      <p:sp>
        <p:nvSpPr>
          <p:cNvPr id="6" name="TextBox 6"/>
          <p:cNvSpPr txBox="1"/>
          <p:nvPr/>
        </p:nvSpPr>
        <p:spPr>
          <a:xfrm>
            <a:off x="1028700" y="923246"/>
            <a:ext cx="4737340" cy="368300"/>
          </a:xfrm>
          <a:prstGeom prst="rect">
            <a:avLst/>
          </a:prstGeom>
        </p:spPr>
        <p:txBody>
          <a:bodyPr lIns="0" tIns="0" rIns="0" bIns="0" rtlCol="0" anchor="t">
            <a:spAutoFit/>
          </a:bodyPr>
          <a:lstStyle/>
          <a:p>
            <a:pPr>
              <a:lnSpc>
                <a:spcPts val="2800"/>
              </a:lnSpc>
              <a:spcBef>
                <a:spcPct val="0"/>
              </a:spcBef>
            </a:pPr>
            <a:r>
              <a:rPr lang="en-US" sz="2000">
                <a:solidFill>
                  <a:srgbClr val="FFFFFF"/>
                </a:solidFill>
                <a:latin typeface="Poppins Bold"/>
              </a:rPr>
              <a:t>PUBLICATIONS: RESEARCH BRIEF</a:t>
            </a:r>
          </a:p>
        </p:txBody>
      </p:sp>
      <p:grpSp>
        <p:nvGrpSpPr>
          <p:cNvPr id="7" name="Group 7"/>
          <p:cNvGrpSpPr/>
          <p:nvPr/>
        </p:nvGrpSpPr>
        <p:grpSpPr>
          <a:xfrm>
            <a:off x="16223861" y="191020"/>
            <a:ext cx="1899427" cy="189942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328"/>
                </a:lnSpc>
              </a:pPr>
              <a:endParaRPr/>
            </a:p>
          </p:txBody>
        </p:sp>
      </p:grpSp>
      <p:sp>
        <p:nvSpPr>
          <p:cNvPr id="10" name="TextBox 10"/>
          <p:cNvSpPr txBox="1"/>
          <p:nvPr/>
        </p:nvSpPr>
        <p:spPr>
          <a:xfrm>
            <a:off x="1028700" y="1665127"/>
            <a:ext cx="12228572" cy="2566035"/>
          </a:xfrm>
          <a:prstGeom prst="rect">
            <a:avLst/>
          </a:prstGeom>
        </p:spPr>
        <p:txBody>
          <a:bodyPr lIns="0" tIns="0" rIns="0" bIns="0" rtlCol="0" anchor="t">
            <a:spAutoFit/>
          </a:bodyPr>
          <a:lstStyle/>
          <a:p>
            <a:pPr>
              <a:lnSpc>
                <a:spcPts val="4995"/>
              </a:lnSpc>
            </a:pPr>
            <a:r>
              <a:rPr lang="en-US" sz="4500">
                <a:solidFill>
                  <a:srgbClr val="FFFFFF"/>
                </a:solidFill>
                <a:latin typeface="Poppins Bold"/>
              </a:rPr>
              <a:t>Article #4: Benadryl, Tylenol PM and other anticholinergic drugs may increase chances of developing Alzheimer’s disease and other forms of dementia</a:t>
            </a:r>
          </a:p>
        </p:txBody>
      </p:sp>
      <p:sp>
        <p:nvSpPr>
          <p:cNvPr id="11" name="TextBox 11"/>
          <p:cNvSpPr txBox="1"/>
          <p:nvPr/>
        </p:nvSpPr>
        <p:spPr>
          <a:xfrm>
            <a:off x="1028700" y="4425100"/>
            <a:ext cx="8698176" cy="2997200"/>
          </a:xfrm>
          <a:prstGeom prst="rect">
            <a:avLst/>
          </a:prstGeom>
        </p:spPr>
        <p:txBody>
          <a:bodyPr lIns="0" tIns="0" rIns="0" bIns="0" rtlCol="0" anchor="t">
            <a:spAutoFit/>
          </a:bodyPr>
          <a:lstStyle/>
          <a:p>
            <a:pPr>
              <a:lnSpc>
                <a:spcPts val="3400"/>
              </a:lnSpc>
            </a:pPr>
            <a:r>
              <a:rPr lang="en-US" sz="2000">
                <a:solidFill>
                  <a:srgbClr val="FFFFFF"/>
                </a:solidFill>
                <a:latin typeface="Poppins"/>
              </a:rPr>
              <a:t>Angle: Research brief led by the interview with a neurology Doctor</a:t>
            </a:r>
          </a:p>
          <a:p>
            <a:pPr>
              <a:lnSpc>
                <a:spcPts val="3400"/>
              </a:lnSpc>
            </a:pPr>
            <a:endParaRPr lang="en-US" sz="2000">
              <a:solidFill>
                <a:srgbClr val="FFFFFF"/>
              </a:solidFill>
              <a:latin typeface="Poppins"/>
            </a:endParaRPr>
          </a:p>
          <a:p>
            <a:pPr>
              <a:lnSpc>
                <a:spcPts val="3400"/>
              </a:lnSpc>
            </a:pPr>
            <a:r>
              <a:rPr lang="en-US" sz="2000">
                <a:solidFill>
                  <a:srgbClr val="FFFFFF"/>
                </a:solidFill>
                <a:latin typeface="Poppins"/>
              </a:rPr>
              <a:t>Interviewees: Cognitive and Behavioral Neurologist Dr. Jeremy Pruzin</a:t>
            </a:r>
          </a:p>
          <a:p>
            <a:pPr>
              <a:lnSpc>
                <a:spcPts val="3400"/>
              </a:lnSpc>
            </a:pPr>
            <a:endParaRPr lang="en-US" sz="2000">
              <a:solidFill>
                <a:srgbClr val="FFFFFF"/>
              </a:solidFill>
              <a:latin typeface="Poppins"/>
            </a:endParaRPr>
          </a:p>
          <a:p>
            <a:pPr>
              <a:lnSpc>
                <a:spcPts val="3400"/>
              </a:lnSpc>
            </a:pPr>
            <a:r>
              <a:rPr lang="en-US" sz="2000">
                <a:solidFill>
                  <a:srgbClr val="FFFFFF"/>
                </a:solidFill>
                <a:latin typeface="Poppins"/>
              </a:rPr>
              <a:t>Take Aways: It is </a:t>
            </a:r>
            <a:r>
              <a:rPr lang="en-US" sz="2000">
                <a:solidFill>
                  <a:srgbClr val="FFFFFF"/>
                </a:solidFill>
                <a:latin typeface="Poppins Italics"/>
              </a:rPr>
              <a:t>hard</a:t>
            </a:r>
            <a:r>
              <a:rPr lang="en-US" sz="2000">
                <a:solidFill>
                  <a:srgbClr val="FFFFFF"/>
                </a:solidFill>
                <a:latin typeface="Poppins"/>
              </a:rPr>
              <a:t> to get in contact and interview scientists and doctors. Don’t be afraid to let the interview and someone more versed on the subject direct you to something bigger!</a:t>
            </a:r>
          </a:p>
        </p:txBody>
      </p:sp>
      <p:sp>
        <p:nvSpPr>
          <p:cNvPr id="12" name="AutoShape 12"/>
          <p:cNvSpPr/>
          <p:nvPr/>
        </p:nvSpPr>
        <p:spPr>
          <a:xfrm flipH="1">
            <a:off x="1028700" y="7841226"/>
            <a:ext cx="2259440" cy="0"/>
          </a:xfrm>
          <a:prstGeom prst="line">
            <a:avLst/>
          </a:prstGeom>
          <a:ln w="152400" cap="rnd">
            <a:gradFill>
              <a:gsLst>
                <a:gs pos="0">
                  <a:srgbClr val="004AAD">
                    <a:alpha val="100000"/>
                  </a:srgbClr>
                </a:gs>
                <a:gs pos="100000">
                  <a:srgbClr val="CB6CE6">
                    <a:alpha val="100000"/>
                  </a:srgbClr>
                </a:gs>
              </a:gsLst>
              <a:lin ang="0"/>
            </a:gradFill>
            <a:prstDash val="solid"/>
            <a:headEnd type="none" w="sm" len="sm"/>
            <a:tailEnd type="none" w="sm" len="sm"/>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8929126" y="2073664"/>
            <a:ext cx="11336617" cy="11292333"/>
            <a:chOff x="0" y="0"/>
            <a:chExt cx="6502400" cy="6477000"/>
          </a:xfrm>
        </p:grpSpPr>
        <p:sp>
          <p:nvSpPr>
            <p:cNvPr id="4" name="Freeform 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42150" r="-7217"/>
              </a:stretch>
            </a:blipFill>
          </p:spPr>
          <p:txBody>
            <a:bodyPr/>
            <a:lstStyle/>
            <a:p>
              <a:endParaRPr lang="en-US"/>
            </a:p>
          </p:txBody>
        </p:sp>
        <p:sp>
          <p:nvSpPr>
            <p:cNvPr id="5" name="Freeform 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grpSp>
      <p:sp>
        <p:nvSpPr>
          <p:cNvPr id="6" name="TextBox 6"/>
          <p:cNvSpPr txBox="1"/>
          <p:nvPr/>
        </p:nvSpPr>
        <p:spPr>
          <a:xfrm>
            <a:off x="1028700" y="923246"/>
            <a:ext cx="4737340" cy="368300"/>
          </a:xfrm>
          <a:prstGeom prst="rect">
            <a:avLst/>
          </a:prstGeom>
        </p:spPr>
        <p:txBody>
          <a:bodyPr lIns="0" tIns="0" rIns="0" bIns="0" rtlCol="0" anchor="t">
            <a:spAutoFit/>
          </a:bodyPr>
          <a:lstStyle/>
          <a:p>
            <a:pPr>
              <a:lnSpc>
                <a:spcPts val="2800"/>
              </a:lnSpc>
              <a:spcBef>
                <a:spcPct val="0"/>
              </a:spcBef>
            </a:pPr>
            <a:r>
              <a:rPr lang="en-US" sz="2000">
                <a:solidFill>
                  <a:srgbClr val="FFFFFF"/>
                </a:solidFill>
                <a:latin typeface="Poppins Bold"/>
              </a:rPr>
              <a:t>PUBLICATIONS: FEATURES PIECE</a:t>
            </a:r>
          </a:p>
        </p:txBody>
      </p:sp>
      <p:grpSp>
        <p:nvGrpSpPr>
          <p:cNvPr id="7" name="Group 7"/>
          <p:cNvGrpSpPr/>
          <p:nvPr/>
        </p:nvGrpSpPr>
        <p:grpSpPr>
          <a:xfrm>
            <a:off x="16214336" y="174236"/>
            <a:ext cx="1899427" cy="189942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328"/>
                </a:lnSpc>
              </a:pPr>
              <a:endParaRPr/>
            </a:p>
          </p:txBody>
        </p:sp>
      </p:grpSp>
      <p:sp>
        <p:nvSpPr>
          <p:cNvPr id="10" name="TextBox 10"/>
          <p:cNvSpPr txBox="1"/>
          <p:nvPr/>
        </p:nvSpPr>
        <p:spPr>
          <a:xfrm>
            <a:off x="1028700" y="1665127"/>
            <a:ext cx="10952930" cy="1937385"/>
          </a:xfrm>
          <a:prstGeom prst="rect">
            <a:avLst/>
          </a:prstGeom>
        </p:spPr>
        <p:txBody>
          <a:bodyPr lIns="0" tIns="0" rIns="0" bIns="0" rtlCol="0" anchor="t">
            <a:spAutoFit/>
          </a:bodyPr>
          <a:lstStyle/>
          <a:p>
            <a:pPr>
              <a:lnSpc>
                <a:spcPts val="4995"/>
              </a:lnSpc>
            </a:pPr>
            <a:r>
              <a:rPr lang="en-US" sz="4500">
                <a:solidFill>
                  <a:srgbClr val="FFFFFF"/>
                </a:solidFill>
                <a:latin typeface="Poppins Bold"/>
              </a:rPr>
              <a:t>Article #5: The USGS Astrogeology Center sends astronauts to the moon from Flagstaff, Arizona, with love</a:t>
            </a:r>
          </a:p>
        </p:txBody>
      </p:sp>
      <p:sp>
        <p:nvSpPr>
          <p:cNvPr id="11" name="TextBox 11"/>
          <p:cNvSpPr txBox="1"/>
          <p:nvPr/>
        </p:nvSpPr>
        <p:spPr>
          <a:xfrm>
            <a:off x="1028700" y="3758924"/>
            <a:ext cx="7900426" cy="5140325"/>
          </a:xfrm>
          <a:prstGeom prst="rect">
            <a:avLst/>
          </a:prstGeom>
        </p:spPr>
        <p:txBody>
          <a:bodyPr lIns="0" tIns="0" rIns="0" bIns="0" rtlCol="0" anchor="t">
            <a:spAutoFit/>
          </a:bodyPr>
          <a:lstStyle/>
          <a:p>
            <a:pPr>
              <a:lnSpc>
                <a:spcPts val="3400"/>
              </a:lnSpc>
            </a:pPr>
            <a:r>
              <a:rPr lang="en-US" sz="2000">
                <a:solidFill>
                  <a:srgbClr val="FFFFFF"/>
                </a:solidFill>
                <a:latin typeface="Poppins"/>
              </a:rPr>
              <a:t>Angle: A look into the local USGS Astrogeology Center and the importance of Northern Arizona as a training ground for NASA astronauts</a:t>
            </a:r>
          </a:p>
          <a:p>
            <a:pPr>
              <a:lnSpc>
                <a:spcPts val="3400"/>
              </a:lnSpc>
            </a:pPr>
            <a:endParaRPr lang="en-US" sz="2000">
              <a:solidFill>
                <a:srgbClr val="FFFFFF"/>
              </a:solidFill>
              <a:latin typeface="Poppins"/>
            </a:endParaRPr>
          </a:p>
          <a:p>
            <a:pPr>
              <a:lnSpc>
                <a:spcPts val="3400"/>
              </a:lnSpc>
            </a:pPr>
            <a:r>
              <a:rPr lang="en-US" sz="2000">
                <a:solidFill>
                  <a:srgbClr val="FFFFFF"/>
                </a:solidFill>
                <a:latin typeface="Poppins"/>
              </a:rPr>
              <a:t>Interviewees: USGS Research Scientist Greg Vaughan, Supervisory Geologist Jim Skinner, Deputy Principal Investigator for the Artemis III geology team Lauren Edger</a:t>
            </a:r>
          </a:p>
          <a:p>
            <a:pPr>
              <a:lnSpc>
                <a:spcPts val="3400"/>
              </a:lnSpc>
            </a:pPr>
            <a:endParaRPr lang="en-US" sz="2000">
              <a:solidFill>
                <a:srgbClr val="FFFFFF"/>
              </a:solidFill>
              <a:latin typeface="Poppins"/>
            </a:endParaRPr>
          </a:p>
          <a:p>
            <a:pPr>
              <a:lnSpc>
                <a:spcPts val="3400"/>
              </a:lnSpc>
            </a:pPr>
            <a:r>
              <a:rPr lang="en-US" sz="2000">
                <a:solidFill>
                  <a:srgbClr val="FFFFFF"/>
                </a:solidFill>
                <a:latin typeface="Poppins"/>
              </a:rPr>
              <a:t>Take Aways: There is so much awesome local stuff to report on, just dig deeper! Don’t be afraid to ask for questions or clarification on topics you know nothing about (your readers might be in the same boat)</a:t>
            </a:r>
          </a:p>
        </p:txBody>
      </p:sp>
      <p:sp>
        <p:nvSpPr>
          <p:cNvPr id="12" name="AutoShape 12"/>
          <p:cNvSpPr/>
          <p:nvPr/>
        </p:nvSpPr>
        <p:spPr>
          <a:xfrm flipH="1">
            <a:off x="1028700" y="9096375"/>
            <a:ext cx="2259440" cy="0"/>
          </a:xfrm>
          <a:prstGeom prst="line">
            <a:avLst/>
          </a:prstGeom>
          <a:ln w="152400" cap="rnd">
            <a:gradFill>
              <a:gsLst>
                <a:gs pos="0">
                  <a:srgbClr val="004AAD">
                    <a:alpha val="100000"/>
                  </a:srgbClr>
                </a:gs>
                <a:gs pos="100000">
                  <a:srgbClr val="CB6CE6">
                    <a:alpha val="100000"/>
                  </a:srgbClr>
                </a:gs>
              </a:gsLst>
              <a:lin ang="0"/>
            </a:gra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1223229" y="2022140"/>
            <a:ext cx="1899427" cy="18994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28"/>
                </a:lnSpc>
              </a:pPr>
              <a:endParaRPr/>
            </a:p>
          </p:txBody>
        </p:sp>
      </p:grpSp>
      <p:sp>
        <p:nvSpPr>
          <p:cNvPr id="6" name="TextBox 6"/>
          <p:cNvSpPr txBox="1"/>
          <p:nvPr/>
        </p:nvSpPr>
        <p:spPr>
          <a:xfrm>
            <a:off x="5091436" y="1800667"/>
            <a:ext cx="8105129" cy="1913117"/>
          </a:xfrm>
          <a:prstGeom prst="rect">
            <a:avLst/>
          </a:prstGeom>
        </p:spPr>
        <p:txBody>
          <a:bodyPr lIns="0" tIns="0" rIns="0" bIns="0" rtlCol="0" anchor="t">
            <a:spAutoFit/>
          </a:bodyPr>
          <a:lstStyle/>
          <a:p>
            <a:pPr algn="ctr">
              <a:lnSpc>
                <a:spcPts val="7263"/>
              </a:lnSpc>
            </a:pPr>
            <a:r>
              <a:rPr lang="en-US" sz="6543">
                <a:solidFill>
                  <a:srgbClr val="FFFFFF"/>
                </a:solidFill>
                <a:latin typeface="Poppins Bold"/>
              </a:rPr>
              <a:t>Importance of Science Writing</a:t>
            </a:r>
          </a:p>
        </p:txBody>
      </p:sp>
      <p:sp>
        <p:nvSpPr>
          <p:cNvPr id="7" name="TextBox 7"/>
          <p:cNvSpPr txBox="1"/>
          <p:nvPr/>
        </p:nvSpPr>
        <p:spPr>
          <a:xfrm>
            <a:off x="3204567" y="3905692"/>
            <a:ext cx="11878867" cy="3867150"/>
          </a:xfrm>
          <a:prstGeom prst="rect">
            <a:avLst/>
          </a:prstGeom>
        </p:spPr>
        <p:txBody>
          <a:bodyPr lIns="0" tIns="0" rIns="0" bIns="0" rtlCol="0" anchor="t">
            <a:spAutoFit/>
          </a:bodyPr>
          <a:lstStyle/>
          <a:p>
            <a:pPr algn="ctr">
              <a:lnSpc>
                <a:spcPts val="5100"/>
              </a:lnSpc>
            </a:pPr>
            <a:r>
              <a:rPr lang="en-US" sz="3000">
                <a:solidFill>
                  <a:srgbClr val="FFFFFF"/>
                </a:solidFill>
                <a:latin typeface="Poppins"/>
              </a:rPr>
              <a:t>Journalists and other science communicators act as translators of valuable information into the minds of non-scientists who deserve to know. While science and curiosity are innate, we are often discouraged by accessibility and lack of interest, but science journalism can reignite that interest and make discovery and inspiration accessible.</a:t>
            </a:r>
          </a:p>
        </p:txBody>
      </p:sp>
      <p:sp>
        <p:nvSpPr>
          <p:cNvPr id="8" name="AutoShape 8"/>
          <p:cNvSpPr/>
          <p:nvPr/>
        </p:nvSpPr>
        <p:spPr>
          <a:xfrm flipH="1">
            <a:off x="8014280" y="8400608"/>
            <a:ext cx="2259440" cy="0"/>
          </a:xfrm>
          <a:prstGeom prst="line">
            <a:avLst/>
          </a:prstGeom>
          <a:ln w="152400" cap="rnd">
            <a:gradFill>
              <a:gsLst>
                <a:gs pos="0">
                  <a:srgbClr val="004AAD">
                    <a:alpha val="100000"/>
                  </a:srgbClr>
                </a:gs>
                <a:gs pos="100000">
                  <a:srgbClr val="CB6CE6">
                    <a:alpha val="100000"/>
                  </a:srgbClr>
                </a:gs>
              </a:gsLst>
              <a:lin ang="0"/>
            </a:gradFill>
            <a:prstDash val="solid"/>
            <a:headEnd type="none" w="sm" len="sm"/>
            <a:tailEnd type="none" w="sm"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476151" y="2399317"/>
            <a:ext cx="5953676" cy="5953676"/>
          </a:xfrm>
          <a:custGeom>
            <a:avLst/>
            <a:gdLst/>
            <a:ahLst/>
            <a:cxnLst/>
            <a:rect l="l" t="t" r="r" b="b"/>
            <a:pathLst>
              <a:path w="5953676" h="5953676">
                <a:moveTo>
                  <a:pt x="0" y="0"/>
                </a:moveTo>
                <a:lnTo>
                  <a:pt x="5953676" y="0"/>
                </a:lnTo>
                <a:lnTo>
                  <a:pt x="5953676" y="5953676"/>
                </a:lnTo>
                <a:lnTo>
                  <a:pt x="0" y="5953676"/>
                </a:lnTo>
                <a:lnTo>
                  <a:pt x="0" y="0"/>
                </a:lnTo>
                <a:close/>
              </a:path>
            </a:pathLst>
          </a:custGeom>
          <a:blipFill>
            <a:blip r:embed="rId3"/>
            <a:stretch>
              <a:fillRect/>
            </a:stretch>
          </a:blipFill>
        </p:spPr>
        <p:txBody>
          <a:bodyPr/>
          <a:lstStyle/>
          <a:p>
            <a:endParaRPr lang="en-US"/>
          </a:p>
        </p:txBody>
      </p:sp>
      <p:sp>
        <p:nvSpPr>
          <p:cNvPr id="4" name="Freeform 4"/>
          <p:cNvSpPr/>
          <p:nvPr/>
        </p:nvSpPr>
        <p:spPr>
          <a:xfrm>
            <a:off x="1745842" y="2606814"/>
            <a:ext cx="2858724" cy="5746178"/>
          </a:xfrm>
          <a:custGeom>
            <a:avLst/>
            <a:gdLst/>
            <a:ahLst/>
            <a:cxnLst/>
            <a:rect l="l" t="t" r="r" b="b"/>
            <a:pathLst>
              <a:path w="2858724" h="5746178">
                <a:moveTo>
                  <a:pt x="0" y="0"/>
                </a:moveTo>
                <a:lnTo>
                  <a:pt x="2858724" y="0"/>
                </a:lnTo>
                <a:lnTo>
                  <a:pt x="2858724" y="5746179"/>
                </a:lnTo>
                <a:lnTo>
                  <a:pt x="0" y="5746179"/>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13449710" y="3536454"/>
            <a:ext cx="1899427" cy="189942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US"/>
            </a:p>
          </p:txBody>
        </p:sp>
        <p:sp>
          <p:nvSpPr>
            <p:cNvPr id="7" name="TextBox 7"/>
            <p:cNvSpPr txBox="1"/>
            <p:nvPr/>
          </p:nvSpPr>
          <p:spPr>
            <a:xfrm>
              <a:off x="76200" y="19050"/>
              <a:ext cx="660400" cy="717550"/>
            </a:xfrm>
            <a:prstGeom prst="rect">
              <a:avLst/>
            </a:prstGeom>
          </p:spPr>
          <p:txBody>
            <a:bodyPr lIns="50800" tIns="50800" rIns="50800" bIns="50800" rtlCol="0" anchor="ctr"/>
            <a:lstStyle/>
            <a:p>
              <a:pPr algn="ctr">
                <a:lnSpc>
                  <a:spcPts val="3328"/>
                </a:lnSpc>
              </a:pPr>
              <a:endParaRPr/>
            </a:p>
          </p:txBody>
        </p:sp>
      </p:grpSp>
      <p:sp>
        <p:nvSpPr>
          <p:cNvPr id="8" name="TextBox 8"/>
          <p:cNvSpPr txBox="1"/>
          <p:nvPr/>
        </p:nvSpPr>
        <p:spPr>
          <a:xfrm>
            <a:off x="10885233" y="4111693"/>
            <a:ext cx="5128954" cy="2638853"/>
          </a:xfrm>
          <a:prstGeom prst="rect">
            <a:avLst/>
          </a:prstGeom>
        </p:spPr>
        <p:txBody>
          <a:bodyPr lIns="0" tIns="0" rIns="0" bIns="0" rtlCol="0" anchor="t">
            <a:spAutoFit/>
          </a:bodyPr>
          <a:lstStyle/>
          <a:p>
            <a:pPr>
              <a:lnSpc>
                <a:spcPts val="9937"/>
              </a:lnSpc>
            </a:pPr>
            <a:r>
              <a:rPr lang="en-US" sz="9033">
                <a:solidFill>
                  <a:srgbClr val="FFFFFF"/>
                </a:solidFill>
                <a:latin typeface="Poppins Bold"/>
              </a:rPr>
              <a:t>THANK YOU</a:t>
            </a:r>
          </a:p>
        </p:txBody>
      </p:sp>
      <p:sp>
        <p:nvSpPr>
          <p:cNvPr id="9" name="AutoShape 9"/>
          <p:cNvSpPr/>
          <p:nvPr/>
        </p:nvSpPr>
        <p:spPr>
          <a:xfrm>
            <a:off x="13780220" y="5963236"/>
            <a:ext cx="1238408" cy="0"/>
          </a:xfrm>
          <a:prstGeom prst="line">
            <a:avLst/>
          </a:prstGeom>
          <a:ln w="95250" cap="rnd">
            <a:gradFill>
              <a:gsLst>
                <a:gs pos="0">
                  <a:srgbClr val="004AAD">
                    <a:alpha val="100000"/>
                  </a:srgbClr>
                </a:gs>
                <a:gs pos="100000">
                  <a:srgbClr val="CB6CE6">
                    <a:alpha val="100000"/>
                  </a:srgbClr>
                </a:gs>
              </a:gsLst>
              <a:lin ang="0"/>
            </a:gradFill>
            <a:prstDash val="solid"/>
            <a:headEnd type="none" w="sm" len="sm"/>
            <a:tailEnd type="none" w="sm" len="sm"/>
          </a:ln>
        </p:spPr>
        <p:txBody>
          <a:bodyPr/>
          <a:lstStyle/>
          <a:p>
            <a:endParaRPr lang="en-US"/>
          </a:p>
        </p:txBody>
      </p:sp>
      <p:sp>
        <p:nvSpPr>
          <p:cNvPr id="10" name="Freeform 10"/>
          <p:cNvSpPr/>
          <p:nvPr/>
        </p:nvSpPr>
        <p:spPr>
          <a:xfrm>
            <a:off x="1028700" y="412992"/>
            <a:ext cx="5710039" cy="7403616"/>
          </a:xfrm>
          <a:custGeom>
            <a:avLst/>
            <a:gdLst/>
            <a:ahLst/>
            <a:cxnLst/>
            <a:rect l="l" t="t" r="r" b="b"/>
            <a:pathLst>
              <a:path w="5710039" h="7403616">
                <a:moveTo>
                  <a:pt x="0" y="0"/>
                </a:moveTo>
                <a:lnTo>
                  <a:pt x="5710039" y="0"/>
                </a:lnTo>
                <a:lnTo>
                  <a:pt x="5710039" y="7403616"/>
                </a:lnTo>
                <a:lnTo>
                  <a:pt x="0" y="7403616"/>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3698317" y="8730351"/>
            <a:ext cx="3396213" cy="368300"/>
          </a:xfrm>
          <a:prstGeom prst="rect">
            <a:avLst/>
          </a:prstGeom>
        </p:spPr>
        <p:txBody>
          <a:bodyPr lIns="0" tIns="0" rIns="0" bIns="0" rtlCol="0" anchor="t">
            <a:spAutoFit/>
          </a:bodyPr>
          <a:lstStyle/>
          <a:p>
            <a:pPr algn="r">
              <a:lnSpc>
                <a:spcPts val="2800"/>
              </a:lnSpc>
              <a:spcBef>
                <a:spcPct val="0"/>
              </a:spcBef>
            </a:pPr>
            <a:r>
              <a:rPr lang="en-US" sz="2000">
                <a:solidFill>
                  <a:srgbClr val="FFFFFF"/>
                </a:solidFill>
                <a:latin typeface="Poppins"/>
              </a:rPr>
              <a:t>Scientific Project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466</Words>
  <Application>Microsoft Office PowerPoint</Application>
  <PresentationFormat>Custom</PresentationFormat>
  <Paragraphs>35</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Poppins Italics</vt:lpstr>
      <vt:lpstr>Poppins Bold</vt:lpstr>
      <vt:lpstr>Poppins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storytelling: Scienc</dc:title>
  <dc:creator>Michelle A. Coe</dc:creator>
  <cp:lastModifiedBy>Michelle A. Coe</cp:lastModifiedBy>
  <cp:revision>1</cp:revision>
  <dcterms:created xsi:type="dcterms:W3CDTF">2006-08-16T00:00:00Z</dcterms:created>
  <dcterms:modified xsi:type="dcterms:W3CDTF">2024-04-10T16:19:16Z</dcterms:modified>
  <dc:identifier>DAGBeroQhCg</dc:identifier>
</cp:coreProperties>
</file>